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7" r:id="rId6"/>
    <p:sldId id="258" r:id="rId7"/>
    <p:sldId id="259" r:id="rId8"/>
    <p:sldId id="279" r:id="rId9"/>
    <p:sldId id="261" r:id="rId10"/>
    <p:sldId id="260" r:id="rId11"/>
    <p:sldId id="262" r:id="rId12"/>
    <p:sldId id="280" r:id="rId13"/>
    <p:sldId id="281" r:id="rId14"/>
    <p:sldId id="283" r:id="rId15"/>
    <p:sldId id="263" r:id="rId16"/>
    <p:sldId id="264" r:id="rId17"/>
    <p:sldId id="265" r:id="rId18"/>
    <p:sldId id="266" r:id="rId19"/>
    <p:sldId id="267" r:id="rId20"/>
    <p:sldId id="270" r:id="rId21"/>
    <p:sldId id="271" r:id="rId22"/>
    <p:sldId id="278" r:id="rId23"/>
    <p:sldId id="272" r:id="rId24"/>
    <p:sldId id="273" r:id="rId25"/>
    <p:sldId id="274" r:id="rId26"/>
    <p:sldId id="275" r:id="rId27"/>
    <p:sldId id="276" r:id="rId28"/>
    <p:sldId id="282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6A23C36-FAA8-496A-A4DE-FFFA1241CB77}" v="2" dt="2023-05-03T17:05:38.314"/>
    <p1510:client id="{D4A34F81-202C-46FD-A3DA-BD7B89EB071E}" v="2" dt="2023-05-02T17:04:19.21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5" d="100"/>
          <a:sy n="75" d="100"/>
        </p:scale>
        <p:origin x="874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SHIKA RANJAN 21BCE7796" userId="S::anshika.21bce7796@vitapstudent.ac.in::a07ef9b0-7489-435b-a64c-1354c9960214" providerId="AD" clId="Web-{D4A34F81-202C-46FD-A3DA-BD7B89EB071E}"/>
    <pc:docChg chg="modSld">
      <pc:chgData name="ANSHIKA RANJAN 21BCE7796" userId="S::anshika.21bce7796@vitapstudent.ac.in::a07ef9b0-7489-435b-a64c-1354c9960214" providerId="AD" clId="Web-{D4A34F81-202C-46FD-A3DA-BD7B89EB071E}" dt="2023-05-02T17:04:19.211" v="1" actId="20577"/>
      <pc:docMkLst>
        <pc:docMk/>
      </pc:docMkLst>
      <pc:sldChg chg="modSp">
        <pc:chgData name="ANSHIKA RANJAN 21BCE7796" userId="S::anshika.21bce7796@vitapstudent.ac.in::a07ef9b0-7489-435b-a64c-1354c9960214" providerId="AD" clId="Web-{D4A34F81-202C-46FD-A3DA-BD7B89EB071E}" dt="2023-05-02T17:04:19.211" v="1" actId="20577"/>
        <pc:sldMkLst>
          <pc:docMk/>
          <pc:sldMk cId="3843875634" sldId="279"/>
        </pc:sldMkLst>
        <pc:spChg chg="mod">
          <ac:chgData name="ANSHIKA RANJAN 21BCE7796" userId="S::anshika.21bce7796@vitapstudent.ac.in::a07ef9b0-7489-435b-a64c-1354c9960214" providerId="AD" clId="Web-{D4A34F81-202C-46FD-A3DA-BD7B89EB071E}" dt="2023-05-02T17:04:19.211" v="1" actId="20577"/>
          <ac:spMkLst>
            <pc:docMk/>
            <pc:sldMk cId="3843875634" sldId="279"/>
            <ac:spMk id="2" creationId="{0547DE65-27B7-3C8B-42FF-FE0DA4ECFCDF}"/>
          </ac:spMkLst>
        </pc:spChg>
      </pc:sldChg>
    </pc:docChg>
  </pc:docChgLst>
  <pc:docChgLst>
    <pc:chgData name="BHUKYA OM PRAKASH 21BCE9059" userId="S::prakash.21bce9059@vitapstudent.ac.in::d42a484b-7bcf-4107-a38b-fec5441ae771" providerId="AD" clId="Web-{96A23C36-FAA8-496A-A4DE-FFFA1241CB77}"/>
    <pc:docChg chg="modSld">
      <pc:chgData name="BHUKYA OM PRAKASH 21BCE9059" userId="S::prakash.21bce9059@vitapstudent.ac.in::d42a484b-7bcf-4107-a38b-fec5441ae771" providerId="AD" clId="Web-{96A23C36-FAA8-496A-A4DE-FFFA1241CB77}" dt="2023-05-03T17:05:38.314" v="1" actId="1076"/>
      <pc:docMkLst>
        <pc:docMk/>
      </pc:docMkLst>
      <pc:sldChg chg="modSp">
        <pc:chgData name="BHUKYA OM PRAKASH 21BCE9059" userId="S::prakash.21bce9059@vitapstudent.ac.in::d42a484b-7bcf-4107-a38b-fec5441ae771" providerId="AD" clId="Web-{96A23C36-FAA8-496A-A4DE-FFFA1241CB77}" dt="2023-05-03T17:05:38.314" v="1" actId="1076"/>
        <pc:sldMkLst>
          <pc:docMk/>
          <pc:sldMk cId="4075854123" sldId="282"/>
        </pc:sldMkLst>
        <pc:picChg chg="mod">
          <ac:chgData name="BHUKYA OM PRAKASH 21BCE9059" userId="S::prakash.21bce9059@vitapstudent.ac.in::d42a484b-7bcf-4107-a38b-fec5441ae771" providerId="AD" clId="Web-{96A23C36-FAA8-496A-A4DE-FFFA1241CB77}" dt="2023-05-03T17:05:38.314" v="1" actId="1076"/>
          <ac:picMkLst>
            <pc:docMk/>
            <pc:sldMk cId="4075854123" sldId="282"/>
            <ac:picMk id="4" creationId="{52290D62-5154-CBE7-AA26-98A83294F5A0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BAC1A-4124-2306-15CF-E0182D13E2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2AAE9E5-468A-36F1-18CA-532EB838AC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E14C9F-6FC0-018F-69AE-A623D79A96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7F989-7C82-4EC2-A292-D64EB177C4A2}" type="datetimeFigureOut">
              <a:rPr lang="en-IN" smtClean="0"/>
              <a:t>03-05-2023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6E6235-43BF-FAA5-3446-712260EA30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614A1B-B7B1-5153-0FEF-6634DB38F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547BDC-92EC-471C-AB61-62207BD874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128154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CBA9D8-76E1-9B3C-1422-55AE085EC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6784650-6922-4166-6AA7-DEA0496C22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62D7C-668D-33D8-1BE9-1ECB7EC20E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7F989-7C82-4EC2-A292-D64EB177C4A2}" type="datetimeFigureOut">
              <a:rPr lang="en-IN" smtClean="0"/>
              <a:t>03-05-2023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36BAF9-529C-B7C2-602A-F5AC1E3396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636908-DFE1-5DA3-176B-FD6D08C3B0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547BDC-92EC-471C-AB61-62207BD874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333215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FAC89F0-8D45-4B6B-3DB5-D26EF818DD5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8C1BB49-7236-65B5-71B9-35D0B8110D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77B04D-1009-7271-CA47-3A302E9189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7F989-7C82-4EC2-A292-D64EB177C4A2}" type="datetimeFigureOut">
              <a:rPr lang="en-IN" smtClean="0"/>
              <a:t>03-05-2023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3D19EF-3061-987D-65F7-F17B8C2D2F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D7449B-F20B-F223-96B8-D356E8CCD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547BDC-92EC-471C-AB61-62207BD874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578499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D7BC3E-5D6D-3F4C-1052-ABCF1805B0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0E70E-F6E0-B13A-C493-9804C8CA43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D9E531-7A55-12C3-F255-1ED5FA756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7F989-7C82-4EC2-A292-D64EB177C4A2}" type="datetimeFigureOut">
              <a:rPr lang="en-IN" smtClean="0"/>
              <a:t>03-05-2023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377384-BDAB-7F4E-EECE-8A0FC56919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65C010-278A-D345-95F0-07BF54BA7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547BDC-92EC-471C-AB61-62207BD874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949177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D367C2-B80A-1555-8742-D46F464558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1A7736-9C19-A129-AE20-63B8F83329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56C255-16FE-CD55-13ED-105311A2A3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7F989-7C82-4EC2-A292-D64EB177C4A2}" type="datetimeFigureOut">
              <a:rPr lang="en-IN" smtClean="0"/>
              <a:t>03-05-2023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1F2802-6C53-B971-7FBD-44167D8787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F5B8B5-4616-9076-C867-C0BC352F2A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547BDC-92EC-471C-AB61-62207BD874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016118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EF63A-3F08-F99C-0906-D0D206AD4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E71D28-5AFD-6346-02C3-4984E1A7A4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8A3D64-B345-F303-FE38-211D4A895F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148ABA-A081-43FF-7DFE-D252B556B0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7F989-7C82-4EC2-A292-D64EB177C4A2}" type="datetimeFigureOut">
              <a:rPr lang="en-IN" smtClean="0"/>
              <a:t>03-05-2023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43CCD1-17FC-D555-A21F-E97B37258D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E84C19-4B44-16B0-531F-79807A5BC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547BDC-92EC-471C-AB61-62207BD874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174777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6DB952-1CF6-2917-E942-4B2C7A6F69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FED213-B0AB-335C-13E7-5EAD14854D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6E38DF-23EA-643D-96AC-3D94BB549C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CF1474D-B526-1FEB-5D44-D216397BEA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4DE13CB-1B5A-2D3B-5D5B-BB8BAEB7EF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A9A3C00-A620-9383-A8AC-7056B2539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7F989-7C82-4EC2-A292-D64EB177C4A2}" type="datetimeFigureOut">
              <a:rPr lang="en-IN" smtClean="0"/>
              <a:t>03-05-2023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2D7193-B52D-AE2D-AC3B-9E15AD37CA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2D041AE-21BA-6200-E8F8-AC944735C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547BDC-92EC-471C-AB61-62207BD874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660488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1BB8AA-6BBF-7CF5-39DF-43E02ECAA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B9F67A-BF86-E75A-83AF-427F6DFCEF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7F989-7C82-4EC2-A292-D64EB177C4A2}" type="datetimeFigureOut">
              <a:rPr lang="en-IN" smtClean="0"/>
              <a:t>03-05-2023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D58D80-250D-8A4F-0B5B-FEB2D80A2C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DB3A54-09D7-6300-FDBF-C58734E52E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547BDC-92EC-471C-AB61-62207BD874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680075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F3E00F1-BD8F-8930-1BED-DB4FC4F99F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7F989-7C82-4EC2-A292-D64EB177C4A2}" type="datetimeFigureOut">
              <a:rPr lang="en-IN" smtClean="0"/>
              <a:t>03-05-2023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0CA47F5-5137-AD75-E074-4C0144AD63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48CC5D-51C6-8864-9207-6D40BFB14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547BDC-92EC-471C-AB61-62207BD874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688722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B4113-1C15-05BD-34C8-FD6FD8582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DEF864-9977-B9DC-8769-013F01EAAE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DEA1FD-A0BE-DDEF-3465-472B1EFD1C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225662-89C8-577B-9409-CFE63A981D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7F989-7C82-4EC2-A292-D64EB177C4A2}" type="datetimeFigureOut">
              <a:rPr lang="en-IN" smtClean="0"/>
              <a:t>03-05-2023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C71B02-8060-963F-D396-95420C409C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B9B1EF-02EC-49E2-2331-9EE5949BB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547BDC-92EC-471C-AB61-62207BD874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70483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B50CE8-0941-0D13-8FD5-1EE5F4B242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6E1D7A9-343E-6C54-B43E-55DEBA5C1C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38F7AA-4D45-347B-CBEC-46265A4153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4D4C6F-33C7-E2D8-87FA-2916D4BFCB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7F989-7C82-4EC2-A292-D64EB177C4A2}" type="datetimeFigureOut">
              <a:rPr lang="en-IN" smtClean="0"/>
              <a:t>03-05-2023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9596D1-627F-46AD-B2E1-C41AE1BF10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8F994E-DF65-551D-CDBD-79764E3209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547BDC-92EC-471C-AB61-62207BD874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445458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38DAF78-68F9-EA4E-D731-00FFA446C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5577F3-FC65-BC88-A0CD-38608C3D00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189DE6-EE93-63DE-13E9-7DC6697054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47F989-7C82-4EC2-A292-D64EB177C4A2}" type="datetimeFigureOut">
              <a:rPr lang="en-IN" smtClean="0"/>
              <a:t>03-05-2023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C1CE44-DC45-79DE-4840-5FCDBA80C0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57F9DA-6419-EE20-8345-5AB55707CD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547BDC-92EC-471C-AB61-62207BD874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161933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5" Type="http://schemas.openxmlformats.org/officeDocument/2006/relationships/image" Target="../media/image17.wmf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E8CDE-0094-170B-F0A5-1B664FFF90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37188" y="843116"/>
            <a:ext cx="9144000" cy="1349324"/>
          </a:xfrm>
        </p:spPr>
        <p:txBody>
          <a:bodyPr/>
          <a:lstStyle/>
          <a:p>
            <a:r>
              <a:rPr lang="en-IN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Perceptron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77E285-E1C0-F95A-B8A8-57359C2271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717135"/>
            <a:ext cx="9144000" cy="2425136"/>
          </a:xfrm>
        </p:spPr>
        <p:txBody>
          <a:bodyPr>
            <a:norm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IN" sz="32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Perceptron?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IN" sz="32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Formulas of Perceptron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IN" sz="32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Activation Function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IN" sz="32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Multi-layer Perceptron  </a:t>
            </a:r>
          </a:p>
        </p:txBody>
      </p:sp>
    </p:spTree>
    <p:extLst>
      <p:ext uri="{BB962C8B-B14F-4D97-AF65-F5344CB8AC3E}">
        <p14:creationId xmlns:p14="http://schemas.microsoft.com/office/powerpoint/2010/main" val="1327408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A1AB9-6C5D-03DB-93EE-F426F9FD23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6600" y="111125"/>
            <a:ext cx="10515600" cy="935355"/>
          </a:xfrm>
        </p:spPr>
        <p:txBody>
          <a:bodyPr/>
          <a:lstStyle/>
          <a:p>
            <a:pPr algn="ctr"/>
            <a:r>
              <a:rPr lang="en-IN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Types of Perceptron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A50BB4-F859-D8A3-2624-0A3CE70287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1340" y="1144904"/>
            <a:ext cx="11069320" cy="552005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Single layer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Single layer perceptrons can learn </a:t>
            </a:r>
            <a:r>
              <a:rPr lang="en-US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only linearly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separable patterns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Multilayer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 Multilayer perceptrons or feedforward neural networks with </a:t>
            </a:r>
            <a:r>
              <a:rPr lang="en-US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two or more layers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have greater processing power.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Perceptron algorithm 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learns the weights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the input signals in order to draw a 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linear decision boundary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enables you to distinguish between 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two linearly separable classes +1 and -1.</a:t>
            </a:r>
            <a:endParaRPr lang="en-IN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81680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A40920C-C0BC-6E8B-7278-6CB3A5F756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0628" y="819784"/>
            <a:ext cx="6568652" cy="4926489"/>
          </a:xfrm>
        </p:spPr>
      </p:pic>
    </p:spTree>
    <p:extLst>
      <p:ext uri="{BB962C8B-B14F-4D97-AF65-F5344CB8AC3E}">
        <p14:creationId xmlns:p14="http://schemas.microsoft.com/office/powerpoint/2010/main" val="7535610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8E5F12-635B-A6BC-7914-C08BFD3F24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283" y="239415"/>
            <a:ext cx="11865077" cy="1325563"/>
          </a:xfrm>
        </p:spPr>
        <p:txBody>
          <a:bodyPr/>
          <a:lstStyle/>
          <a:p>
            <a:r>
              <a:rPr lang="en-IN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Perceptron Convergence (Learning ) Algorithm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DEC4585-31E0-C7EB-044F-5A7A2FC136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25625"/>
            <a:ext cx="10515599" cy="4792960"/>
          </a:xfrm>
        </p:spPr>
      </p:pic>
    </p:spTree>
    <p:extLst>
      <p:ext uri="{BB962C8B-B14F-4D97-AF65-F5344CB8AC3E}">
        <p14:creationId xmlns:p14="http://schemas.microsoft.com/office/powerpoint/2010/main" val="19401997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EDEE9-0BC2-7102-B2ED-A7EBAEB0A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2074013" cy="1325563"/>
          </a:xfrm>
        </p:spPr>
        <p:txBody>
          <a:bodyPr/>
          <a:lstStyle/>
          <a:p>
            <a:r>
              <a:rPr lang="en-IN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Perceptron Convergence (Learning ) Algorithm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86E06AB-5A0A-08A4-7571-B5B6F1C3AB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3341" y="1491329"/>
            <a:ext cx="10946407" cy="5184774"/>
          </a:xfrm>
        </p:spPr>
      </p:pic>
    </p:spTree>
    <p:extLst>
      <p:ext uri="{BB962C8B-B14F-4D97-AF65-F5344CB8AC3E}">
        <p14:creationId xmlns:p14="http://schemas.microsoft.com/office/powerpoint/2010/main" val="8076143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8F0E5-8447-E445-05B2-9BA14506BA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2865"/>
            <a:ext cx="12054348" cy="1325563"/>
          </a:xfrm>
        </p:spPr>
        <p:txBody>
          <a:bodyPr/>
          <a:lstStyle/>
          <a:p>
            <a:r>
              <a:rPr lang="en-IN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Perceptron Convergence (Learning ) Algorithm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494EA9D-9A27-D909-7085-227F429119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2327" y="1289770"/>
            <a:ext cx="11187346" cy="5219185"/>
          </a:xfrm>
        </p:spPr>
      </p:pic>
    </p:spTree>
    <p:extLst>
      <p:ext uri="{BB962C8B-B14F-4D97-AF65-F5344CB8AC3E}">
        <p14:creationId xmlns:p14="http://schemas.microsoft.com/office/powerpoint/2010/main" val="24988645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D9F89B-AC10-3ACE-A08E-913713CED9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277" y="197976"/>
            <a:ext cx="10515600" cy="1325563"/>
          </a:xfrm>
        </p:spPr>
        <p:txBody>
          <a:bodyPr/>
          <a:lstStyle/>
          <a:p>
            <a:r>
              <a:rPr lang="en-IN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Decision</a:t>
            </a:r>
            <a:r>
              <a:rPr lang="en-IN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Boundary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9AE71EB-C4E1-7D6E-21A9-7D509F6C8D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3007" y="1333499"/>
            <a:ext cx="10849896" cy="3916927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261D474-3543-524A-E804-A9D0CE6DDF76}"/>
              </a:ext>
            </a:extLst>
          </p:cNvPr>
          <p:cNvSpPr txBox="1"/>
          <p:nvPr/>
        </p:nvSpPr>
        <p:spPr>
          <a:xfrm>
            <a:off x="703006" y="5524501"/>
            <a:ext cx="1013214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decision boundary is always </a:t>
            </a:r>
            <a:r>
              <a:rPr lang="en-US" sz="28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orthogonal to the weight vector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Single-layer perceptron can only classify </a:t>
            </a:r>
            <a:r>
              <a:rPr lang="en-US" sz="28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linearly separable vectors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35752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BFE3A6-B07F-72E5-3EE2-CB4262D4C3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0624" y="1253330"/>
            <a:ext cx="11453055" cy="5604669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perceptron (threshold unit) can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learn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anything that it can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represent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(i.e. anything separable with a hyperplane)</a:t>
            </a:r>
          </a:p>
          <a:p>
            <a:endParaRPr lang="en-IN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563834B-EA9D-76CB-D0C6-C2B510C667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949" y="148816"/>
            <a:ext cx="10515600" cy="1325563"/>
          </a:xfrm>
        </p:spPr>
        <p:txBody>
          <a:bodyPr/>
          <a:lstStyle/>
          <a:p>
            <a:r>
              <a:rPr lang="en-IN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Decision</a:t>
            </a:r>
            <a:r>
              <a:rPr lang="en-IN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Boundary</a:t>
            </a:r>
            <a:endParaRPr lang="en-IN" dirty="0"/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97622710-56CC-E15F-B760-B7930EDC5D25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010" y="2495620"/>
            <a:ext cx="9514775" cy="3773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293573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B33F2-3EE4-F499-CFCE-29C64A9BC5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742" y="247138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 GATE Perceptron Training Rule</a:t>
            </a:r>
            <a:b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B004F1C-B7A8-164F-315B-0DCB0B892E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750" t="10782" b="12182"/>
          <a:stretch/>
        </p:blipFill>
        <p:spPr>
          <a:xfrm>
            <a:off x="314632" y="1253330"/>
            <a:ext cx="11303157" cy="5604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9955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055AA6A-592D-2681-B952-079C43AC0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742" y="247138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 GATE Perceptron Training Rule</a:t>
            </a:r>
            <a:b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F694931-2C3B-547D-A1FF-0654567EB1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538" t="10781" b="13583"/>
          <a:stretch/>
        </p:blipFill>
        <p:spPr>
          <a:xfrm>
            <a:off x="353111" y="909919"/>
            <a:ext cx="11292707" cy="5532489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A3BDAA7A-6946-FE32-7F9C-0DE8DB1CB178}"/>
              </a:ext>
            </a:extLst>
          </p:cNvPr>
          <p:cNvGrpSpPr/>
          <p:nvPr/>
        </p:nvGrpSpPr>
        <p:grpSpPr>
          <a:xfrm>
            <a:off x="5110480" y="4866640"/>
            <a:ext cx="4348480" cy="461665"/>
            <a:chOff x="5110480" y="4866640"/>
            <a:chExt cx="4348480" cy="461665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245D9B88-ACB9-9724-A076-80213CF559C4}"/>
                </a:ext>
              </a:extLst>
            </p:cNvPr>
            <p:cNvSpPr txBox="1"/>
            <p:nvPr/>
          </p:nvSpPr>
          <p:spPr>
            <a:xfrm>
              <a:off x="6512560" y="4866640"/>
              <a:ext cx="2946400" cy="461665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IN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Update the weights.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707C2259-A12B-0F01-2F4B-CFB5901EB6FB}"/>
                </a:ext>
              </a:extLst>
            </p:cNvPr>
            <p:cNvCxnSpPr/>
            <p:nvPr/>
          </p:nvCxnSpPr>
          <p:spPr>
            <a:xfrm>
              <a:off x="5110480" y="4886960"/>
              <a:ext cx="1402080" cy="11176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149169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ED5E2-52D2-7F12-554E-924434E13E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606" y="222558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 GATE Perceptron Training Rule</a:t>
            </a:r>
            <a:endParaRPr lang="en-IN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2C8ADDB-8CF8-B606-FCC1-DB4ACC225A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538" t="10781" b="13583"/>
          <a:stretch/>
        </p:blipFill>
        <p:spPr>
          <a:xfrm>
            <a:off x="454742" y="1094003"/>
            <a:ext cx="11063514" cy="525042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EE1BFE0-7131-71EC-92A2-338B8162F7D3}"/>
              </a:ext>
            </a:extLst>
          </p:cNvPr>
          <p:cNvSpPr txBox="1">
            <a:spLocks/>
          </p:cNvSpPr>
          <p:nvPr/>
        </p:nvSpPr>
        <p:spPr>
          <a:xfrm>
            <a:off x="454742" y="24713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b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30BE0B8-2F7A-9020-92D7-31D64DE371ED}"/>
              </a:ext>
            </a:extLst>
          </p:cNvPr>
          <p:cNvGrpSpPr/>
          <p:nvPr/>
        </p:nvGrpSpPr>
        <p:grpSpPr>
          <a:xfrm>
            <a:off x="6736080" y="5302332"/>
            <a:ext cx="4348480" cy="461665"/>
            <a:chOff x="5110480" y="4866640"/>
            <a:chExt cx="4348480" cy="461665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2AF9488-60B7-8AA2-0A1F-2E34599CE581}"/>
                </a:ext>
              </a:extLst>
            </p:cNvPr>
            <p:cNvSpPr txBox="1"/>
            <p:nvPr/>
          </p:nvSpPr>
          <p:spPr>
            <a:xfrm>
              <a:off x="6512560" y="4866640"/>
              <a:ext cx="2946400" cy="461665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IN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Update the weights.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10219B86-966A-D2F8-3831-38DF1AD40F05}"/>
                </a:ext>
              </a:extLst>
            </p:cNvPr>
            <p:cNvCxnSpPr/>
            <p:nvPr/>
          </p:nvCxnSpPr>
          <p:spPr>
            <a:xfrm>
              <a:off x="5110480" y="4886960"/>
              <a:ext cx="1402080" cy="11176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042627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A84F5-D6C7-DAF2-EB5B-589AD693AE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264" y="70157"/>
            <a:ext cx="10515600" cy="1325563"/>
          </a:xfrm>
        </p:spPr>
        <p:txBody>
          <a:bodyPr/>
          <a:lstStyle/>
          <a:p>
            <a:r>
              <a:rPr lang="en-IN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Perceptron</a:t>
            </a:r>
            <a:endParaRPr lang="en-I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00FD03-A3BD-1BD1-3219-982B8CC9CF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3123" y="1364432"/>
            <a:ext cx="11641393" cy="5167312"/>
          </a:xfrm>
        </p:spPr>
        <p:txBody>
          <a:bodyPr>
            <a:normAutofit fontScale="85000" lnSpcReduction="20000"/>
          </a:bodyPr>
          <a:lstStyle/>
          <a:p>
            <a:pPr algn="just">
              <a:lnSpc>
                <a:spcPct val="150000"/>
              </a:lnSpc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Perceptron was introduced by </a:t>
            </a:r>
            <a:r>
              <a:rPr lang="en-US" sz="32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Frank Rosenblatt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1957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basic building </a:t>
            </a:r>
            <a:r>
              <a:rPr lang="en-IN" sz="32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block (or) unit </a:t>
            </a:r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the neural network.</a:t>
            </a:r>
          </a:p>
          <a:p>
            <a:pPr algn="just">
              <a:lnSpc>
                <a:spcPct val="150000"/>
              </a:lnSpc>
            </a:pPr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perceptron is a network (neural network) at takes a number of </a:t>
            </a:r>
            <a:r>
              <a:rPr lang="en-IN" sz="32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inputs carry </a:t>
            </a:r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 some processing on those inputs and produces </a:t>
            </a:r>
            <a:r>
              <a:rPr lang="en-IN" sz="32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 output</a:t>
            </a:r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is also called an </a:t>
            </a:r>
            <a:r>
              <a:rPr lang="en-IN" sz="32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Artificial Neuron. </a:t>
            </a:r>
            <a:r>
              <a:rPr lang="en-IN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 consists of a </a:t>
            </a:r>
            <a:r>
              <a:rPr lang="en-IN" sz="32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single neuron </a:t>
            </a:r>
            <a:r>
              <a:rPr lang="en-IN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 a number of</a:t>
            </a:r>
            <a:r>
              <a:rPr lang="en-IN" sz="32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adjustable weights. </a:t>
            </a:r>
          </a:p>
          <a:p>
            <a:pPr algn="just">
              <a:lnSpc>
                <a:spcPct val="150000"/>
              </a:lnSpc>
            </a:pPr>
            <a:r>
              <a:rPr lang="en-IN" sz="32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Initially the perceptron was designed to take a number of </a:t>
            </a:r>
            <a:r>
              <a:rPr lang="en-IN" sz="32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binary inputs</a:t>
            </a:r>
            <a:r>
              <a:rPr lang="en-IN" sz="32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and produce one </a:t>
            </a:r>
            <a:r>
              <a:rPr lang="en-IN" sz="32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binary output</a:t>
            </a:r>
            <a:r>
              <a:rPr lang="en-IN" sz="32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7152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04951-109A-8A86-F066-EA50CD318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439" y="129150"/>
            <a:ext cx="10515600" cy="1325563"/>
          </a:xfrm>
        </p:spPr>
        <p:txBody>
          <a:bodyPr/>
          <a:lstStyle/>
          <a:p>
            <a:r>
              <a:rPr lang="en-IN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Exclusive OR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0D43DE-9235-084A-FD1C-B17160BDEE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5244" y="1454713"/>
            <a:ext cx="11304639" cy="4351338"/>
          </a:xfrm>
        </p:spPr>
        <p:txBody>
          <a:bodyPr/>
          <a:lstStyle/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Perceptron cannot represent Exclusive OR since it is not linearly separable.</a:t>
            </a:r>
          </a:p>
          <a:p>
            <a:endParaRPr lang="en-IN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2CE1383F-29A4-058F-C2B2-42FFD53E4937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120" y="2875782"/>
            <a:ext cx="3240087" cy="32103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5768B038-3EAD-18AC-8D05-BBE2C366E9FB}"/>
              </a:ext>
            </a:extLst>
          </p:cNvPr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5478" y="3093055"/>
            <a:ext cx="3932083" cy="2853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915345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316D59-2318-FB0E-801E-23859C052D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IN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Exclusive OR problem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E9AF88-0C45-DFC2-83BB-D9BB1A5C2F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406" y="1147199"/>
            <a:ext cx="12010104" cy="5528904"/>
          </a:xfrm>
        </p:spPr>
        <p:txBody>
          <a:bodyPr/>
          <a:lstStyle/>
          <a:p>
            <a:pPr algn="just"/>
            <a:r>
              <a:rPr 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Minsky &amp; </a:t>
            </a:r>
            <a:r>
              <a:rPr lang="en-US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Papert</a:t>
            </a:r>
            <a:r>
              <a:rPr 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(1969) offered solution to XOR problem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 combining perceptron unit responses using a </a:t>
            </a:r>
            <a:r>
              <a:rPr 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second layer of Units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  Piecewise linear classification using an MLP with threshold (perceptron) units</a:t>
            </a:r>
          </a:p>
          <a:p>
            <a:endParaRPr lang="en-IN" dirty="0"/>
          </a:p>
        </p:txBody>
      </p:sp>
      <p:pic>
        <p:nvPicPr>
          <p:cNvPr id="100" name="Picture 99">
            <a:extLst>
              <a:ext uri="{FF2B5EF4-FFF2-40B4-BE49-F238E27FC236}">
                <a16:creationId xmlns:a16="http://schemas.microsoft.com/office/drawing/2014/main" id="{C012971F-41C8-CE47-E3C8-8B3D04EE49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7400" y="2694038"/>
            <a:ext cx="7789826" cy="3765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9020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0C45DF-88C9-A944-005F-181427F1B2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7593" y="1117702"/>
            <a:ext cx="11697929" cy="4351338"/>
          </a:xfrm>
        </p:spPr>
        <p:txBody>
          <a:bodyPr/>
          <a:lstStyle/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particular, an MLP can solve the XOR problem </a:t>
            </a:r>
          </a:p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each combination of inputs: with inputs (0, 0) or (1, 1) the network outputs 0, and with inputs (0, 1) or (1, 0) it outputs 1.</a:t>
            </a:r>
          </a:p>
          <a:p>
            <a:endParaRPr lang="en-IN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147C3B7-0BFE-9C41-258F-BB546245A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949" y="18255"/>
            <a:ext cx="10515600" cy="1325563"/>
          </a:xfrm>
        </p:spPr>
        <p:txBody>
          <a:bodyPr/>
          <a:lstStyle/>
          <a:p>
            <a:r>
              <a:rPr lang="en-IN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Exclusive OR problem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2C6E018B-C7E7-BEBE-40AC-930791A01E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440"/>
          <a:stretch/>
        </p:blipFill>
        <p:spPr bwMode="auto">
          <a:xfrm>
            <a:off x="2622563" y="2443265"/>
            <a:ext cx="6462444" cy="39930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674384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82DB59-8895-1218-C1C4-C1F4112125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Multi-Layer Perceptron and Its Properties</a:t>
            </a:r>
            <a:endParaRPr lang="en-IN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88A138-9467-65C0-CB9C-7E0E687C9F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9607" y="1253330"/>
            <a:ext cx="11845412" cy="5452269"/>
          </a:xfrm>
        </p:spPr>
        <p:txBody>
          <a:bodyPr>
            <a:normAutofit fontScale="92500" lnSpcReduction="20000"/>
          </a:bodyPr>
          <a:lstStyle/>
          <a:p>
            <a:pPr algn="just"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MLP is composed of one (pass through) input layer, one or more layers of LTUs, called </a:t>
            </a:r>
            <a:r>
              <a:rPr 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hidden layers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 and one final layer of LTUs called </a:t>
            </a:r>
            <a:r>
              <a:rPr 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 output layer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(0ften more than 3 layers).</a:t>
            </a:r>
          </a:p>
          <a:p>
            <a:pPr algn="just"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Every layer except the output layer includes a </a:t>
            </a:r>
            <a:r>
              <a:rPr 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bias neuron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fully connected to the next layer</a:t>
            </a:r>
          </a:p>
          <a:p>
            <a:pPr algn="just"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connections within a layer</a:t>
            </a:r>
          </a:p>
          <a:p>
            <a:pPr algn="just"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direct connections between input and output layers</a:t>
            </a:r>
          </a:p>
          <a:p>
            <a:pPr algn="just"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When an ANN has two or more hidden layers, it is called a deep neural network (DNN)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426520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0C7C50-6495-B4A4-9A19-E4B641249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Multi-Layer Perceptron and Its Properties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40F67D5-E638-1B9E-6488-6F1470B52A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5408" y="955854"/>
            <a:ext cx="9271818" cy="3193359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7186F45-C633-79A5-CD18-878C4D388AAB}"/>
              </a:ext>
            </a:extLst>
          </p:cNvPr>
          <p:cNvSpPr txBox="1"/>
          <p:nvPr/>
        </p:nvSpPr>
        <p:spPr>
          <a:xfrm>
            <a:off x="374855" y="3972233"/>
            <a:ext cx="11541842" cy="27959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MLP is a </a:t>
            </a:r>
            <a:r>
              <a:rPr 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feedforward neural network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which means that the data is transmitted from the input layer to the output layer in the forward direction.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connections between the layers are assigned weights. The weight of a connection specifies its importance.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concept is the backbone of an MLP’s learning process.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15107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2290D62-5154-CBE7-AA26-98A83294F5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3" y="3405"/>
            <a:ext cx="12252960" cy="666921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58ABBF8-823D-32EE-C7EE-C0ADA8E268DE}"/>
              </a:ext>
            </a:extLst>
          </p:cNvPr>
          <p:cNvSpPr txBox="1"/>
          <p:nvPr/>
        </p:nvSpPr>
        <p:spPr>
          <a:xfrm>
            <a:off x="406400" y="223520"/>
            <a:ext cx="6177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40758541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E0B686-54AD-8B4B-FFBC-6657DFE81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18178"/>
            <a:ext cx="10515600" cy="1325563"/>
          </a:xfrm>
        </p:spPr>
        <p:txBody>
          <a:bodyPr/>
          <a:lstStyle/>
          <a:p>
            <a:r>
              <a:rPr lang="en-IN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Perceptron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340F13-2D6D-797F-ACEB-ACA9CB0593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4856" y="971756"/>
            <a:ext cx="10950677" cy="4888937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C175854-32EE-33C5-324E-B8FE58EB6474}"/>
              </a:ext>
            </a:extLst>
          </p:cNvPr>
          <p:cNvSpPr txBox="1"/>
          <p:nvPr/>
        </p:nvSpPr>
        <p:spPr>
          <a:xfrm>
            <a:off x="4286865" y="7059561"/>
            <a:ext cx="511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W</a:t>
            </a:r>
            <a:r>
              <a:rPr lang="en-IN" baseline="-25000" dirty="0"/>
              <a:t>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2E78F89-90B5-277C-32C0-D66D9E3BC412}"/>
              </a:ext>
            </a:extLst>
          </p:cNvPr>
          <p:cNvSpPr txBox="1"/>
          <p:nvPr/>
        </p:nvSpPr>
        <p:spPr>
          <a:xfrm>
            <a:off x="47673" y="3340290"/>
            <a:ext cx="1674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i="0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Dendrites</a:t>
            </a:r>
            <a:endParaRPr lang="en-IN" sz="20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7F31FF2-2AAE-ADD1-F148-E9E870973A29}"/>
              </a:ext>
            </a:extLst>
          </p:cNvPr>
          <p:cNvSpPr/>
          <p:nvPr/>
        </p:nvSpPr>
        <p:spPr>
          <a:xfrm>
            <a:off x="1671483" y="2276169"/>
            <a:ext cx="678423" cy="540774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b="1" dirty="0"/>
              <a:t>X</a:t>
            </a:r>
            <a:r>
              <a:rPr lang="en-IN" b="1" baseline="-25000" dirty="0"/>
              <a:t>1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3BDC48E-2A04-B702-3B69-6563E665F126}"/>
              </a:ext>
            </a:extLst>
          </p:cNvPr>
          <p:cNvSpPr/>
          <p:nvPr/>
        </p:nvSpPr>
        <p:spPr>
          <a:xfrm>
            <a:off x="1641987" y="2954646"/>
            <a:ext cx="678423" cy="540774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b="1" dirty="0"/>
              <a:t>X</a:t>
            </a:r>
            <a:r>
              <a:rPr lang="en-IN" b="1" baseline="-25000" dirty="0"/>
              <a:t>2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05CE4C0-FC55-E265-E940-65B68FE18EBF}"/>
              </a:ext>
            </a:extLst>
          </p:cNvPr>
          <p:cNvSpPr/>
          <p:nvPr/>
        </p:nvSpPr>
        <p:spPr>
          <a:xfrm>
            <a:off x="1651819" y="3776139"/>
            <a:ext cx="678423" cy="540774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b="1" dirty="0"/>
              <a:t>X</a:t>
            </a:r>
            <a:r>
              <a:rPr lang="en-IN" b="1" baseline="-25000" dirty="0"/>
              <a:t>3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D3537C6-0AE4-3601-94FB-5FAE7B3F485A}"/>
              </a:ext>
            </a:extLst>
          </p:cNvPr>
          <p:cNvSpPr/>
          <p:nvPr/>
        </p:nvSpPr>
        <p:spPr>
          <a:xfrm>
            <a:off x="1686235" y="4508986"/>
            <a:ext cx="678423" cy="540774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b="1" dirty="0"/>
              <a:t>X</a:t>
            </a:r>
            <a:r>
              <a:rPr lang="en-IN" b="1" baseline="-25000" dirty="0"/>
              <a:t>4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00D4869-3506-BE70-6962-929A8F1339D6}"/>
              </a:ext>
            </a:extLst>
          </p:cNvPr>
          <p:cNvSpPr/>
          <p:nvPr/>
        </p:nvSpPr>
        <p:spPr>
          <a:xfrm>
            <a:off x="5048866" y="2983800"/>
            <a:ext cx="1602658" cy="1283953"/>
          </a:xfrm>
          <a:prstGeom prst="ellipse">
            <a:avLst/>
          </a:prstGeom>
          <a:solidFill>
            <a:schemeClr val="accent2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b="1"/>
              <a:t>Neuron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BE751CB-F0A7-9ECA-BB26-950A0E67A5D8}"/>
              </a:ext>
            </a:extLst>
          </p:cNvPr>
          <p:cNvSpPr txBox="1"/>
          <p:nvPr/>
        </p:nvSpPr>
        <p:spPr>
          <a:xfrm>
            <a:off x="1042219" y="5515897"/>
            <a:ext cx="1691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 Layer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868E76A-126D-1ED0-CC3C-9891FE5C8526}"/>
              </a:ext>
            </a:extLst>
          </p:cNvPr>
          <p:cNvGrpSpPr/>
          <p:nvPr/>
        </p:nvGrpSpPr>
        <p:grpSpPr>
          <a:xfrm>
            <a:off x="2221057" y="2535976"/>
            <a:ext cx="2963116" cy="2243357"/>
            <a:chOff x="2221057" y="2535976"/>
            <a:chExt cx="2963116" cy="2243357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B9B944D4-2DB1-9730-67D6-1A94E58BBD53}"/>
                </a:ext>
              </a:extLst>
            </p:cNvPr>
            <p:cNvGrpSpPr/>
            <p:nvPr/>
          </p:nvGrpSpPr>
          <p:grpSpPr>
            <a:xfrm>
              <a:off x="2221057" y="2585884"/>
              <a:ext cx="2963116" cy="2193449"/>
              <a:chOff x="2221057" y="2585884"/>
              <a:chExt cx="2963116" cy="2193449"/>
            </a:xfrm>
          </p:grpSpPr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7E0B693E-2BF0-055B-BE13-752A26C5DC1E}"/>
                  </a:ext>
                </a:extLst>
              </p:cNvPr>
              <p:cNvCxnSpPr/>
              <p:nvPr/>
            </p:nvCxnSpPr>
            <p:spPr>
              <a:xfrm>
                <a:off x="2364658" y="2585884"/>
                <a:ext cx="2807110" cy="843116"/>
              </a:xfrm>
              <a:prstGeom prst="straightConnector1">
                <a:avLst/>
              </a:prstGeom>
              <a:ln w="3492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6E907F2E-9E55-6AB1-E488-FA57DAA68F50}"/>
                  </a:ext>
                </a:extLst>
              </p:cNvPr>
              <p:cNvCxnSpPr>
                <a:cxnSpLocks/>
                <a:stCxn id="5" idx="5"/>
                <a:endCxn id="8" idx="2"/>
              </p:cNvCxnSpPr>
              <p:nvPr/>
            </p:nvCxnSpPr>
            <p:spPr>
              <a:xfrm>
                <a:off x="2221057" y="3416225"/>
                <a:ext cx="2827809" cy="209552"/>
              </a:xfrm>
              <a:prstGeom prst="straightConnector1">
                <a:avLst/>
              </a:prstGeom>
              <a:ln w="3492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654442EF-CAAE-7A70-919B-05C5E46CBD2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35164" y="3867010"/>
                <a:ext cx="2849009" cy="170388"/>
              </a:xfrm>
              <a:prstGeom prst="straightConnector1">
                <a:avLst/>
              </a:prstGeom>
              <a:ln w="3492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19711867-6A09-3BF9-52B2-703440D822C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81743" y="3937467"/>
                <a:ext cx="2802430" cy="841866"/>
              </a:xfrm>
              <a:prstGeom prst="straightConnector1">
                <a:avLst/>
              </a:prstGeom>
              <a:ln w="3492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FDB520BD-EEBF-95BE-9CB6-01E2C2761CDB}"/>
                </a:ext>
              </a:extLst>
            </p:cNvPr>
            <p:cNvGrpSpPr/>
            <p:nvPr/>
          </p:nvGrpSpPr>
          <p:grpSpPr>
            <a:xfrm>
              <a:off x="2830401" y="2535976"/>
              <a:ext cx="999264" cy="1996154"/>
              <a:chOff x="2830401" y="2535976"/>
              <a:chExt cx="999264" cy="1996154"/>
            </a:xfrm>
          </p:grpSpPr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F43203C-F48C-065D-9775-ED7CBE4FA14A}"/>
                  </a:ext>
                </a:extLst>
              </p:cNvPr>
              <p:cNvSpPr txBox="1"/>
              <p:nvPr/>
            </p:nvSpPr>
            <p:spPr>
              <a:xfrm>
                <a:off x="3318388" y="2535976"/>
                <a:ext cx="51127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dirty="0"/>
                  <a:t>W</a:t>
                </a:r>
                <a:r>
                  <a:rPr lang="en-IN" baseline="-25000" dirty="0"/>
                  <a:t>1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B5FCA81-F265-429A-C285-B5C6F4A026CF}"/>
                  </a:ext>
                </a:extLst>
              </p:cNvPr>
              <p:cNvSpPr txBox="1"/>
              <p:nvPr/>
            </p:nvSpPr>
            <p:spPr>
              <a:xfrm>
                <a:off x="3123684" y="3094922"/>
                <a:ext cx="51127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dirty="0"/>
                  <a:t>W</a:t>
                </a:r>
                <a:r>
                  <a:rPr lang="en-IN" baseline="-25000" dirty="0"/>
                  <a:t>2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A4587F3-65E1-6572-27C2-8BB54AF31A68}"/>
                  </a:ext>
                </a:extLst>
              </p:cNvPr>
              <p:cNvSpPr txBox="1"/>
              <p:nvPr/>
            </p:nvSpPr>
            <p:spPr>
              <a:xfrm>
                <a:off x="2830401" y="4162798"/>
                <a:ext cx="51127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dirty="0"/>
                  <a:t>W</a:t>
                </a:r>
                <a:r>
                  <a:rPr lang="en-IN" baseline="-25000" dirty="0"/>
                  <a:t>4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4F2C37F-152C-6BAD-5103-8B9AD5655EFE}"/>
                  </a:ext>
                </a:extLst>
              </p:cNvPr>
              <p:cNvSpPr txBox="1"/>
              <p:nvPr/>
            </p:nvSpPr>
            <p:spPr>
              <a:xfrm>
                <a:off x="2876587" y="3636655"/>
                <a:ext cx="51127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dirty="0"/>
                  <a:t>W</a:t>
                </a:r>
                <a:r>
                  <a:rPr lang="en-IN" baseline="-25000" dirty="0"/>
                  <a:t>3</a:t>
                </a:r>
              </a:p>
            </p:txBody>
          </p:sp>
        </p:grpSp>
      </p:grp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012D284-EA0F-17EA-0BF9-6B746436390E}"/>
              </a:ext>
            </a:extLst>
          </p:cNvPr>
          <p:cNvCxnSpPr>
            <a:cxnSpLocks/>
            <a:endCxn id="28" idx="2"/>
          </p:cNvCxnSpPr>
          <p:nvPr/>
        </p:nvCxnSpPr>
        <p:spPr>
          <a:xfrm flipV="1">
            <a:off x="6680371" y="3691460"/>
            <a:ext cx="2049187" cy="2517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BA3476A3-5F7E-1CFE-2E31-AF260E5AF37C}"/>
              </a:ext>
            </a:extLst>
          </p:cNvPr>
          <p:cNvSpPr/>
          <p:nvPr/>
        </p:nvSpPr>
        <p:spPr>
          <a:xfrm>
            <a:off x="8729558" y="3340290"/>
            <a:ext cx="865239" cy="702340"/>
          </a:xfrm>
          <a:prstGeom prst="ellipse">
            <a:avLst/>
          </a:prstGeom>
          <a:gradFill flip="none" rotWithShape="1">
            <a:gsLst>
              <a:gs pos="0">
                <a:schemeClr val="dk1">
                  <a:lumMod val="67000"/>
                </a:schemeClr>
              </a:gs>
              <a:gs pos="48000">
                <a:schemeClr val="dk1">
                  <a:lumMod val="97000"/>
                  <a:lumOff val="3000"/>
                </a:schemeClr>
              </a:gs>
              <a:gs pos="100000">
                <a:schemeClr val="dk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b="1" dirty="0">
                <a:ln w="0"/>
                <a:solidFill>
                  <a:schemeClr val="bg1">
                    <a:lumMod val="9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Y</a:t>
            </a:r>
            <a:endParaRPr lang="en-IN" b="1" dirty="0">
              <a:ln w="0"/>
              <a:solidFill>
                <a:schemeClr val="bg1">
                  <a:lumMod val="9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FFAF9F8-3E08-E0C7-C57D-3DFAAE98BC18}"/>
              </a:ext>
            </a:extLst>
          </p:cNvPr>
          <p:cNvSpPr txBox="1"/>
          <p:nvPr/>
        </p:nvSpPr>
        <p:spPr>
          <a:xfrm>
            <a:off x="3222006" y="1766714"/>
            <a:ext cx="1674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i="0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Synapse</a:t>
            </a:r>
            <a:endParaRPr lang="en-IN" sz="20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AFC0DC5-3B97-D144-FB2C-ADA0EA1B59BD}"/>
              </a:ext>
            </a:extLst>
          </p:cNvPr>
          <p:cNvSpPr txBox="1"/>
          <p:nvPr/>
        </p:nvSpPr>
        <p:spPr>
          <a:xfrm>
            <a:off x="8729558" y="1859181"/>
            <a:ext cx="1674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i="0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Axon</a:t>
            </a:r>
            <a:endParaRPr lang="en-IN" sz="20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Left Brace 32">
            <a:extLst>
              <a:ext uri="{FF2B5EF4-FFF2-40B4-BE49-F238E27FC236}">
                <a16:creationId xmlns:a16="http://schemas.microsoft.com/office/drawing/2014/main" id="{7AA885B0-DD15-C6CB-8C3C-A3C5E94BBB50}"/>
              </a:ext>
            </a:extLst>
          </p:cNvPr>
          <p:cNvSpPr/>
          <p:nvPr/>
        </p:nvSpPr>
        <p:spPr>
          <a:xfrm>
            <a:off x="1297858" y="2399071"/>
            <a:ext cx="118638" cy="2650689"/>
          </a:xfrm>
          <a:prstGeom prst="leftBrace">
            <a:avLst/>
          </a:prstGeom>
          <a:ln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D32186A-31DD-5D95-CB7B-62A0AA96D87F}"/>
              </a:ext>
            </a:extLst>
          </p:cNvPr>
          <p:cNvSpPr txBox="1"/>
          <p:nvPr/>
        </p:nvSpPr>
        <p:spPr>
          <a:xfrm>
            <a:off x="1635581" y="1856300"/>
            <a:ext cx="1674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i="0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Nodes</a:t>
            </a:r>
            <a:endParaRPr lang="en-IN" sz="20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94A463C-4BA3-4EE6-2199-A84C0D33DB94}"/>
              </a:ext>
            </a:extLst>
          </p:cNvPr>
          <p:cNvSpPr txBox="1"/>
          <p:nvPr/>
        </p:nvSpPr>
        <p:spPr>
          <a:xfrm>
            <a:off x="8627806" y="5331231"/>
            <a:ext cx="1691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 Layer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0CF135F-A40A-AD53-A496-98F425B1BF93}"/>
              </a:ext>
            </a:extLst>
          </p:cNvPr>
          <p:cNvSpPr txBox="1"/>
          <p:nvPr/>
        </p:nvSpPr>
        <p:spPr>
          <a:xfrm>
            <a:off x="471948" y="6118500"/>
            <a:ext cx="1085358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is based on a slightly different artificial neuron called a </a:t>
            </a:r>
            <a:r>
              <a:rPr lang="en-US" sz="2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linear threshold unit (LTU).</a:t>
            </a:r>
          </a:p>
        </p:txBody>
      </p:sp>
    </p:spTree>
    <p:extLst>
      <p:ext uri="{BB962C8B-B14F-4D97-AF65-F5344CB8AC3E}">
        <p14:creationId xmlns:p14="http://schemas.microsoft.com/office/powerpoint/2010/main" val="2510115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4" grpId="0" animBg="1"/>
      <p:bldP spid="5" grpId="0" animBg="1"/>
      <p:bldP spid="6" grpId="0" animBg="1"/>
      <p:bldP spid="7" grpId="0" animBg="1"/>
      <p:bldP spid="8" grpId="0" animBg="1"/>
      <p:bldP spid="20" grpId="0"/>
      <p:bldP spid="28" grpId="0" animBg="1"/>
      <p:bldP spid="29" grpId="0"/>
      <p:bldP spid="31" grpId="0"/>
      <p:bldP spid="33" grpId="0" animBg="1"/>
      <p:bldP spid="34" grpId="0"/>
      <p:bldP spid="35" grpId="0"/>
      <p:bldP spid="3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C0635F03-5500-8CD9-8069-C6A6137F9891}"/>
              </a:ext>
            </a:extLst>
          </p:cNvPr>
          <p:cNvGrpSpPr/>
          <p:nvPr/>
        </p:nvGrpSpPr>
        <p:grpSpPr>
          <a:xfrm>
            <a:off x="1071716" y="419695"/>
            <a:ext cx="9361797" cy="3080589"/>
            <a:chOff x="1042219" y="1766714"/>
            <a:chExt cx="9361797" cy="4118515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45AA904A-78A3-382D-B193-5EDAB13BFF43}"/>
                </a:ext>
              </a:extLst>
            </p:cNvPr>
            <p:cNvSpPr/>
            <p:nvPr/>
          </p:nvSpPr>
          <p:spPr>
            <a:xfrm>
              <a:off x="1671483" y="2276169"/>
              <a:ext cx="678423" cy="540774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b="1" dirty="0"/>
                <a:t>X</a:t>
              </a:r>
              <a:r>
                <a:rPr lang="en-IN" b="1" baseline="-25000" dirty="0"/>
                <a:t>1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DDD6FA37-9370-77D5-C59D-76674319FB33}"/>
                </a:ext>
              </a:extLst>
            </p:cNvPr>
            <p:cNvSpPr/>
            <p:nvPr/>
          </p:nvSpPr>
          <p:spPr>
            <a:xfrm>
              <a:off x="1641987" y="2954646"/>
              <a:ext cx="678423" cy="540774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b="1" dirty="0"/>
                <a:t>X</a:t>
              </a:r>
              <a:r>
                <a:rPr lang="en-IN" b="1" baseline="-25000" dirty="0"/>
                <a:t>2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03C09CD9-42C8-1AFF-5581-A3BA80404874}"/>
                </a:ext>
              </a:extLst>
            </p:cNvPr>
            <p:cNvSpPr/>
            <p:nvPr/>
          </p:nvSpPr>
          <p:spPr>
            <a:xfrm>
              <a:off x="1651819" y="3776139"/>
              <a:ext cx="678423" cy="540774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b="1" dirty="0"/>
                <a:t>X</a:t>
              </a:r>
              <a:r>
                <a:rPr lang="en-IN" b="1" baseline="-25000" dirty="0"/>
                <a:t>3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7C39EC3-2423-A5E1-AF48-E9BB7A3D9CC6}"/>
                </a:ext>
              </a:extLst>
            </p:cNvPr>
            <p:cNvSpPr/>
            <p:nvPr/>
          </p:nvSpPr>
          <p:spPr>
            <a:xfrm>
              <a:off x="1686235" y="4508986"/>
              <a:ext cx="678423" cy="540774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b="1" dirty="0"/>
                <a:t>X</a:t>
              </a:r>
              <a:r>
                <a:rPr lang="en-IN" b="1" baseline="-25000" dirty="0"/>
                <a:t>4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61BC440B-77D9-354B-1A37-80F5D5F795C8}"/>
                </a:ext>
              </a:extLst>
            </p:cNvPr>
            <p:cNvSpPr/>
            <p:nvPr/>
          </p:nvSpPr>
          <p:spPr>
            <a:xfrm>
              <a:off x="5048866" y="2983800"/>
              <a:ext cx="1602658" cy="1283953"/>
            </a:xfrm>
            <a:prstGeom prst="ellipse">
              <a:avLst/>
            </a:prstGeom>
            <a:solidFill>
              <a:schemeClr val="accent2"/>
            </a:solidFill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4000" b="1" dirty="0"/>
                <a:t>∑</a:t>
              </a: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7F70F4A2-63C5-E10B-3EED-75A96D8E7FCB}"/>
                </a:ext>
              </a:extLst>
            </p:cNvPr>
            <p:cNvGrpSpPr/>
            <p:nvPr/>
          </p:nvGrpSpPr>
          <p:grpSpPr>
            <a:xfrm>
              <a:off x="2221057" y="2585884"/>
              <a:ext cx="2963116" cy="2193449"/>
              <a:chOff x="2221057" y="2585884"/>
              <a:chExt cx="2963116" cy="2193449"/>
            </a:xfrm>
          </p:grpSpPr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286CC46D-9D06-8AC1-0CE8-FB95EC2CB500}"/>
                  </a:ext>
                </a:extLst>
              </p:cNvPr>
              <p:cNvCxnSpPr/>
              <p:nvPr/>
            </p:nvCxnSpPr>
            <p:spPr>
              <a:xfrm>
                <a:off x="2364658" y="2585884"/>
                <a:ext cx="2807110" cy="843116"/>
              </a:xfrm>
              <a:prstGeom prst="straightConnector1">
                <a:avLst/>
              </a:prstGeom>
              <a:ln w="3492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49A63AAE-A183-8B7C-B2EF-046CB5C30BE6}"/>
                  </a:ext>
                </a:extLst>
              </p:cNvPr>
              <p:cNvCxnSpPr>
                <a:cxnSpLocks/>
                <a:stCxn id="6" idx="5"/>
                <a:endCxn id="9" idx="2"/>
              </p:cNvCxnSpPr>
              <p:nvPr/>
            </p:nvCxnSpPr>
            <p:spPr>
              <a:xfrm>
                <a:off x="2221057" y="3416225"/>
                <a:ext cx="2827809" cy="209552"/>
              </a:xfrm>
              <a:prstGeom prst="straightConnector1">
                <a:avLst/>
              </a:prstGeom>
              <a:ln w="3492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BC0BFA69-AF06-F2F3-50F3-09952E08F8E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35164" y="3867010"/>
                <a:ext cx="2849009" cy="170388"/>
              </a:xfrm>
              <a:prstGeom prst="straightConnector1">
                <a:avLst/>
              </a:prstGeom>
              <a:ln w="3492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305A2E41-8A25-8806-EA12-091E2E5BE59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81743" y="3937467"/>
                <a:ext cx="2802430" cy="841866"/>
              </a:xfrm>
              <a:prstGeom prst="straightConnector1">
                <a:avLst/>
              </a:prstGeom>
              <a:ln w="3492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1398793-0974-AFA7-2438-260F9DDD0544}"/>
                </a:ext>
              </a:extLst>
            </p:cNvPr>
            <p:cNvSpPr txBox="1"/>
            <p:nvPr/>
          </p:nvSpPr>
          <p:spPr>
            <a:xfrm>
              <a:off x="1042219" y="5515897"/>
              <a:ext cx="16911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Input Layer</a:t>
              </a:r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5517EC4E-53A4-94C0-3AB6-B70A43CE13A9}"/>
                </a:ext>
              </a:extLst>
            </p:cNvPr>
            <p:cNvGrpSpPr/>
            <p:nvPr/>
          </p:nvGrpSpPr>
          <p:grpSpPr>
            <a:xfrm>
              <a:off x="2830401" y="2535976"/>
              <a:ext cx="999264" cy="1996154"/>
              <a:chOff x="2830401" y="2535976"/>
              <a:chExt cx="999264" cy="1996154"/>
            </a:xfrm>
          </p:grpSpPr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CC90D45-AE4C-8312-5BBC-7CAE74A3BDA2}"/>
                  </a:ext>
                </a:extLst>
              </p:cNvPr>
              <p:cNvSpPr txBox="1"/>
              <p:nvPr/>
            </p:nvSpPr>
            <p:spPr>
              <a:xfrm>
                <a:off x="3318388" y="2535976"/>
                <a:ext cx="51127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dirty="0"/>
                  <a:t>W</a:t>
                </a:r>
                <a:r>
                  <a:rPr lang="en-IN" baseline="-25000" dirty="0"/>
                  <a:t>1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A02FCB4-61A5-32D8-C42D-8CC600173D52}"/>
                  </a:ext>
                </a:extLst>
              </p:cNvPr>
              <p:cNvSpPr txBox="1"/>
              <p:nvPr/>
            </p:nvSpPr>
            <p:spPr>
              <a:xfrm>
                <a:off x="3123684" y="3094922"/>
                <a:ext cx="51127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dirty="0"/>
                  <a:t>W</a:t>
                </a:r>
                <a:r>
                  <a:rPr lang="en-IN" baseline="-25000" dirty="0"/>
                  <a:t>2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1007307-53DF-3DFA-0853-EB0CE3B2481E}"/>
                  </a:ext>
                </a:extLst>
              </p:cNvPr>
              <p:cNvSpPr txBox="1"/>
              <p:nvPr/>
            </p:nvSpPr>
            <p:spPr>
              <a:xfrm>
                <a:off x="2830401" y="4162798"/>
                <a:ext cx="51127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dirty="0"/>
                  <a:t>W</a:t>
                </a:r>
                <a:r>
                  <a:rPr lang="en-IN" baseline="-25000" dirty="0"/>
                  <a:t>4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1E00E71-3248-E64A-1791-A0ED42E31D4D}"/>
                  </a:ext>
                </a:extLst>
              </p:cNvPr>
              <p:cNvSpPr txBox="1"/>
              <p:nvPr/>
            </p:nvSpPr>
            <p:spPr>
              <a:xfrm>
                <a:off x="2876587" y="3636655"/>
                <a:ext cx="51127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dirty="0"/>
                  <a:t>W</a:t>
                </a:r>
                <a:r>
                  <a:rPr lang="en-IN" baseline="-25000" dirty="0"/>
                  <a:t>3</a:t>
                </a:r>
              </a:p>
            </p:txBody>
          </p:sp>
        </p:grp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85AB7EAB-1109-DC84-008C-34B85E1C228E}"/>
                </a:ext>
              </a:extLst>
            </p:cNvPr>
            <p:cNvCxnSpPr>
              <a:cxnSpLocks/>
              <a:endCxn id="14" idx="2"/>
            </p:cNvCxnSpPr>
            <p:nvPr/>
          </p:nvCxnSpPr>
          <p:spPr>
            <a:xfrm flipV="1">
              <a:off x="6680371" y="3691460"/>
              <a:ext cx="2049187" cy="25179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E859AF43-B9F5-549E-A45D-819BA8FFC8EC}"/>
                </a:ext>
              </a:extLst>
            </p:cNvPr>
            <p:cNvSpPr/>
            <p:nvPr/>
          </p:nvSpPr>
          <p:spPr>
            <a:xfrm>
              <a:off x="8729558" y="3340290"/>
              <a:ext cx="865239" cy="702340"/>
            </a:xfrm>
            <a:prstGeom prst="ellipse">
              <a:avLst/>
            </a:prstGeom>
            <a:gradFill flip="none" rotWithShape="1">
              <a:gsLst>
                <a:gs pos="0">
                  <a:schemeClr val="dk1">
                    <a:lumMod val="67000"/>
                  </a:schemeClr>
                </a:gs>
                <a:gs pos="48000">
                  <a:schemeClr val="dk1">
                    <a:lumMod val="97000"/>
                    <a:lumOff val="3000"/>
                  </a:schemeClr>
                </a:gs>
                <a:gs pos="100000">
                  <a:schemeClr val="dk1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800" b="1" i="1" dirty="0">
                  <a:ln w="0"/>
                  <a:solidFill>
                    <a:schemeClr val="bg1">
                      <a:lumMod val="9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</a:t>
              </a:r>
              <a:endParaRPr lang="en-IN" b="1" i="1" dirty="0">
                <a:ln w="0"/>
                <a:solidFill>
                  <a:schemeClr val="bg1">
                    <a:lumMod val="9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AC13C1B-E800-C6FD-B03F-0AC3FCDA9BF4}"/>
                </a:ext>
              </a:extLst>
            </p:cNvPr>
            <p:cNvSpPr txBox="1"/>
            <p:nvPr/>
          </p:nvSpPr>
          <p:spPr>
            <a:xfrm>
              <a:off x="3222006" y="1766714"/>
              <a:ext cx="167445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000" b="1" i="0" dirty="0">
                  <a:solidFill>
                    <a:srgbClr val="C00000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Synapse</a:t>
              </a:r>
              <a:endParaRPr lang="en-IN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FC762D2-863B-78B8-4CBC-9A0814F53EAC}"/>
                </a:ext>
              </a:extLst>
            </p:cNvPr>
            <p:cNvSpPr txBox="1"/>
            <p:nvPr/>
          </p:nvSpPr>
          <p:spPr>
            <a:xfrm>
              <a:off x="8729558" y="1859181"/>
              <a:ext cx="167445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000" b="1" i="0" dirty="0">
                  <a:solidFill>
                    <a:srgbClr val="C00000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Axon</a:t>
              </a:r>
              <a:endParaRPr lang="en-IN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" name="Left Brace 16">
              <a:extLst>
                <a:ext uri="{FF2B5EF4-FFF2-40B4-BE49-F238E27FC236}">
                  <a16:creationId xmlns:a16="http://schemas.microsoft.com/office/drawing/2014/main" id="{CC707DD8-0001-4027-8B22-CD8A61A2B8E3}"/>
                </a:ext>
              </a:extLst>
            </p:cNvPr>
            <p:cNvSpPr/>
            <p:nvPr/>
          </p:nvSpPr>
          <p:spPr>
            <a:xfrm>
              <a:off x="1297858" y="2399071"/>
              <a:ext cx="118638" cy="2650689"/>
            </a:xfrm>
            <a:prstGeom prst="leftBrace">
              <a:avLst/>
            </a:prstGeom>
            <a:ln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F1957FD-002C-1F2F-059A-F72B56BC8438}"/>
                </a:ext>
              </a:extLst>
            </p:cNvPr>
            <p:cNvSpPr txBox="1"/>
            <p:nvPr/>
          </p:nvSpPr>
          <p:spPr>
            <a:xfrm>
              <a:off x="1635581" y="1856300"/>
              <a:ext cx="167445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000" b="1" i="0" dirty="0">
                  <a:solidFill>
                    <a:srgbClr val="C00000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Nodes</a:t>
              </a:r>
              <a:endParaRPr lang="en-IN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2016A60-2413-179A-A51D-7B01813EF370}"/>
                </a:ext>
              </a:extLst>
            </p:cNvPr>
            <p:cNvSpPr txBox="1"/>
            <p:nvPr/>
          </p:nvSpPr>
          <p:spPr>
            <a:xfrm>
              <a:off x="8627806" y="5331231"/>
              <a:ext cx="16911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Output Layer</a:t>
              </a: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C1AA0581-8E70-1020-C54A-7A292FC26CED}"/>
              </a:ext>
            </a:extLst>
          </p:cNvPr>
          <p:cNvSpPr txBox="1"/>
          <p:nvPr/>
        </p:nvSpPr>
        <p:spPr>
          <a:xfrm>
            <a:off x="49097" y="1472796"/>
            <a:ext cx="1674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i="0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Dendrites</a:t>
            </a:r>
            <a:endParaRPr lang="en-IN" sz="20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10DA8DC-228D-C460-8AB0-2901234C49E8}"/>
              </a:ext>
            </a:extLst>
          </p:cNvPr>
          <p:cNvSpPr txBox="1"/>
          <p:nvPr/>
        </p:nvSpPr>
        <p:spPr>
          <a:xfrm>
            <a:off x="3664458" y="3429000"/>
            <a:ext cx="1196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X- Input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4877E54-4295-05BF-E3AC-6BF6F115BCE6}"/>
              </a:ext>
            </a:extLst>
          </p:cNvPr>
          <p:cNvSpPr txBox="1"/>
          <p:nvPr/>
        </p:nvSpPr>
        <p:spPr>
          <a:xfrm>
            <a:off x="6159067" y="3429000"/>
            <a:ext cx="1676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Y- Output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57744F9-682C-1AE8-A8B3-3C20DD8BBD26}"/>
              </a:ext>
            </a:extLst>
          </p:cNvPr>
          <p:cNvSpPr txBox="1"/>
          <p:nvPr/>
        </p:nvSpPr>
        <p:spPr>
          <a:xfrm>
            <a:off x="3765755" y="4178710"/>
            <a:ext cx="31954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Y=X</a:t>
            </a:r>
            <a:r>
              <a:rPr lang="en-IN" sz="2400" baseline="-25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 </a:t>
            </a:r>
            <a:r>
              <a:rPr lang="en-IN" sz="24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 X</a:t>
            </a:r>
            <a:r>
              <a:rPr lang="en-IN" sz="2400" baseline="-25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 </a:t>
            </a:r>
            <a:r>
              <a:rPr lang="en-IN" sz="24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 X</a:t>
            </a:r>
            <a:r>
              <a:rPr lang="en-IN" sz="2400" baseline="-25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 </a:t>
            </a:r>
            <a:r>
              <a:rPr lang="en-IN" sz="24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 X</a:t>
            </a:r>
            <a:r>
              <a:rPr lang="en-IN" sz="2400" baseline="-25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  </a:t>
            </a:r>
          </a:p>
        </p:txBody>
      </p:sp>
      <p:sp>
        <p:nvSpPr>
          <p:cNvPr id="34" name="Multiplication Sign 33">
            <a:extLst>
              <a:ext uri="{FF2B5EF4-FFF2-40B4-BE49-F238E27FC236}">
                <a16:creationId xmlns:a16="http://schemas.microsoft.com/office/drawing/2014/main" id="{0975AA59-A6F7-AC86-99A8-49602FA8D3A6}"/>
              </a:ext>
            </a:extLst>
          </p:cNvPr>
          <p:cNvSpPr/>
          <p:nvPr/>
        </p:nvSpPr>
        <p:spPr>
          <a:xfrm>
            <a:off x="6709868" y="4099429"/>
            <a:ext cx="786580" cy="580103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44F998F-48AC-70C1-A157-8D4DDF3538E9}"/>
              </a:ext>
            </a:extLst>
          </p:cNvPr>
          <p:cNvSpPr txBox="1"/>
          <p:nvPr/>
        </p:nvSpPr>
        <p:spPr>
          <a:xfrm>
            <a:off x="3664457" y="4789920"/>
            <a:ext cx="54389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Y=W</a:t>
            </a:r>
            <a:r>
              <a:rPr lang="en-IN" sz="2400" baseline="-25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IN" sz="24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IN" sz="2400" baseline="-25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IN" sz="24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+W</a:t>
            </a:r>
            <a:r>
              <a:rPr lang="en-IN" sz="2400" baseline="-25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IN" sz="24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X</a:t>
            </a:r>
            <a:r>
              <a:rPr lang="en-IN" sz="2400" baseline="-25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 </a:t>
            </a:r>
            <a:r>
              <a:rPr lang="en-IN" sz="24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 W</a:t>
            </a:r>
            <a:r>
              <a:rPr lang="en-IN" sz="2400" baseline="-25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IN" sz="24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IN" sz="2400" baseline="-25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 </a:t>
            </a:r>
            <a:r>
              <a:rPr lang="en-IN" sz="24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+W</a:t>
            </a:r>
            <a:r>
              <a:rPr lang="en-IN" sz="2400" baseline="-25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IN" sz="24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X</a:t>
            </a:r>
            <a:r>
              <a:rPr lang="en-IN" sz="2400" baseline="-25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IN" sz="24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+</a:t>
            </a:r>
            <a:r>
              <a:rPr lang="en-IN" sz="2400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</a:t>
            </a:r>
            <a:r>
              <a:rPr lang="en-IN" sz="2400" b="1" baseline="-25000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IN" sz="2400" baseline="-25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C9D93BB-A15B-597A-8998-07E794F305D0}"/>
              </a:ext>
            </a:extLst>
          </p:cNvPr>
          <p:cNvSpPr txBox="1"/>
          <p:nvPr/>
        </p:nvSpPr>
        <p:spPr>
          <a:xfrm>
            <a:off x="4989223" y="2321256"/>
            <a:ext cx="2113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Summing Junction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844B0221-03D6-32BF-1FA5-7B126E19BFE7}"/>
              </a:ext>
            </a:extLst>
          </p:cNvPr>
          <p:cNvCxnSpPr/>
          <p:nvPr/>
        </p:nvCxnSpPr>
        <p:spPr>
          <a:xfrm>
            <a:off x="5781368" y="419695"/>
            <a:ext cx="0" cy="851652"/>
          </a:xfrm>
          <a:prstGeom prst="straightConnector1">
            <a:avLst/>
          </a:prstGeom>
          <a:ln w="28575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D8689AFE-7F42-EA15-23E7-D7C37D59980E}"/>
              </a:ext>
            </a:extLst>
          </p:cNvPr>
          <p:cNvSpPr txBox="1"/>
          <p:nvPr/>
        </p:nvSpPr>
        <p:spPr>
          <a:xfrm>
            <a:off x="5788496" y="462864"/>
            <a:ext cx="12087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Bias (B</a:t>
            </a:r>
            <a:r>
              <a:rPr lang="en-IN" b="1" baseline="-25000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IN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n-IN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IN" b="1" baseline="-25000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 </a:t>
            </a:r>
            <a:r>
              <a:rPr lang="en-IN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=1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566E33A-E281-03C5-1451-7CD137EA23FC}"/>
              </a:ext>
            </a:extLst>
          </p:cNvPr>
          <p:cNvSpPr txBox="1"/>
          <p:nvPr/>
        </p:nvSpPr>
        <p:spPr>
          <a:xfrm>
            <a:off x="718406" y="5449351"/>
            <a:ext cx="78854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mathematical terms, a Neuron </a:t>
            </a:r>
            <a:r>
              <a:rPr lang="en-I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 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be described as: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F3BC161-1935-C73E-E011-764198ACEA66}"/>
                  </a:ext>
                </a:extLst>
              </p:cNvPr>
              <p:cNvSpPr txBox="1"/>
              <p:nvPr/>
            </p:nvSpPr>
            <p:spPr>
              <a:xfrm>
                <a:off x="8259097" y="5361972"/>
                <a:ext cx="292018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2800" b="1" dirty="0">
                    <a:solidFill>
                      <a:schemeClr val="accent6">
                        <a:lumMod val="50000"/>
                      </a:schemeClr>
                    </a:solidFill>
                  </a:rPr>
                  <a:t>U</a:t>
                </a:r>
                <a:r>
                  <a:rPr lang="en-IN" sz="2800" b="1" baseline="-25000" dirty="0">
                    <a:solidFill>
                      <a:schemeClr val="accent6">
                        <a:lumMod val="50000"/>
                      </a:schemeClr>
                    </a:solidFill>
                  </a:rPr>
                  <a:t>k</a:t>
                </a:r>
                <a:r>
                  <a:rPr lang="en-IN" sz="2800" b="1" dirty="0">
                    <a:solidFill>
                      <a:schemeClr val="accent6">
                        <a:lumMod val="50000"/>
                      </a:schemeClr>
                    </a:solidFill>
                  </a:rPr>
                  <a:t>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IN" sz="2800" b="1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IN" sz="2800" b="1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IN" sz="2800" b="1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IN" sz="2800" b="1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  <m:sup>
                        <m:r>
                          <a:rPr lang="en-IN" sz="2800" b="1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sup>
                      <m:e>
                        <m:r>
                          <a:rPr lang="en-IN" sz="2800" b="1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  <m:r>
                          <a:rPr lang="en-IN" sz="2800" b="1" i="1" baseline="-25000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IN" sz="2800" b="1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en-IN" sz="2800" b="1" i="1" baseline="-25000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e>
                    </m:nary>
                  </m:oMath>
                </a14:m>
                <a:endParaRPr lang="en-IN" sz="2800" b="1" dirty="0">
                  <a:solidFill>
                    <a:schemeClr val="accent6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F3BC161-1935-C73E-E011-764198ACEA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9097" y="5361972"/>
                <a:ext cx="2920180" cy="523220"/>
              </a:xfrm>
              <a:prstGeom prst="rect">
                <a:avLst/>
              </a:prstGeom>
              <a:blipFill>
                <a:blip r:embed="rId2"/>
                <a:stretch>
                  <a:fillRect l="-4384" t="-11765" b="-3411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5" name="Group 44">
            <a:extLst>
              <a:ext uri="{FF2B5EF4-FFF2-40B4-BE49-F238E27FC236}">
                <a16:creationId xmlns:a16="http://schemas.microsoft.com/office/drawing/2014/main" id="{F1F12C0C-308D-AD2D-4719-A297B3279D49}"/>
              </a:ext>
            </a:extLst>
          </p:cNvPr>
          <p:cNvGrpSpPr/>
          <p:nvPr/>
        </p:nvGrpSpPr>
        <p:grpSpPr>
          <a:xfrm>
            <a:off x="7496448" y="1472796"/>
            <a:ext cx="762649" cy="739135"/>
            <a:chOff x="7496448" y="1472796"/>
            <a:chExt cx="762649" cy="739135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704051F4-E60D-E44E-AC56-8F11F28D4920}"/>
                </a:ext>
              </a:extLst>
            </p:cNvPr>
            <p:cNvSpPr/>
            <p:nvPr/>
          </p:nvSpPr>
          <p:spPr>
            <a:xfrm>
              <a:off x="7496448" y="1472796"/>
              <a:ext cx="762649" cy="739135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6594CDAF-D4EA-86D9-1231-F9FFD161C1B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19660" y="1614764"/>
              <a:ext cx="531626" cy="531626"/>
            </a:xfrm>
            <a:prstGeom prst="rect">
              <a:avLst/>
            </a:prstGeom>
          </p:spPr>
        </p:pic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A2FA3339-76ED-3B06-582A-FC68F42A3CC3}"/>
              </a:ext>
            </a:extLst>
          </p:cNvPr>
          <p:cNvSpPr txBox="1"/>
          <p:nvPr/>
        </p:nvSpPr>
        <p:spPr>
          <a:xfrm>
            <a:off x="7125603" y="1183381"/>
            <a:ext cx="2119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Activation Function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9A2F78D-E199-2D34-1123-3077F0423DC5}"/>
              </a:ext>
            </a:extLst>
          </p:cNvPr>
          <p:cNvSpPr txBox="1"/>
          <p:nvPr/>
        </p:nvSpPr>
        <p:spPr>
          <a:xfrm>
            <a:off x="634831" y="6032434"/>
            <a:ext cx="78854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output :    </a:t>
            </a: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1A4C444A-D90E-E039-67C5-0DE78E8953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6839" y="5909819"/>
            <a:ext cx="2796782" cy="655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339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30" grpId="0"/>
      <p:bldP spid="31" grpId="0"/>
      <p:bldP spid="32" grpId="0"/>
      <p:bldP spid="34" grpId="0" animBg="1"/>
      <p:bldP spid="35" grpId="0"/>
      <p:bldP spid="36" grpId="0"/>
      <p:bldP spid="39" grpId="0"/>
      <p:bldP spid="40" grpId="0"/>
      <p:bldP spid="41" grpId="0"/>
      <p:bldP spid="46" grpId="0"/>
      <p:bldP spid="4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47DE65-27B7-3C8B-42FF-FE0DA4ECFC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3205"/>
            <a:ext cx="10703560" cy="925195"/>
          </a:xfrm>
        </p:spPr>
        <p:txBody>
          <a:bodyPr/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Times New Roman"/>
                <a:ea typeface="+mj-lt"/>
                <a:cs typeface="Times New Roman"/>
              </a:rPr>
              <a:t>Activation functions in Neural Networks</a:t>
            </a:r>
            <a:endParaRPr lang="en-IN">
              <a:solidFill>
                <a:schemeClr val="accent1">
                  <a:lumMod val="50000"/>
                </a:schemeClr>
              </a:solidFill>
              <a:latin typeface="Times New Roman"/>
              <a:cs typeface="Times New Roman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022CB2-45D0-DCD2-1D78-E7AEDC06B9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6368"/>
            <a:ext cx="11120120" cy="4351338"/>
          </a:xfrm>
        </p:spPr>
        <p:txBody>
          <a:bodyPr/>
          <a:lstStyle/>
          <a:p>
            <a:pPr algn="just"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Activation function decides, whether a neuron should 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 activated or not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calculating the weighted sum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further 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adding bias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 it. The purpose of the activation function is to 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introduce non-linearity into the output of a neuron.</a:t>
            </a:r>
            <a:endParaRPr lang="en-IN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107EA0-6915-6DA4-8C68-DB92C7282818}"/>
              </a:ext>
            </a:extLst>
          </p:cNvPr>
          <p:cNvSpPr txBox="1"/>
          <p:nvPr/>
        </p:nvSpPr>
        <p:spPr>
          <a:xfrm>
            <a:off x="535940" y="4340651"/>
            <a:ext cx="11308080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b="0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 neural network without an activation function </a:t>
            </a:r>
            <a:r>
              <a:rPr lang="en-US" sz="2800" b="0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is essentially just a linear regression model</a:t>
            </a:r>
            <a:r>
              <a:rPr lang="en-US" sz="2800" b="0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The activation function does the </a:t>
            </a:r>
            <a:r>
              <a:rPr lang="en-US" sz="2800" b="0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non-linear transformation </a:t>
            </a:r>
            <a:r>
              <a:rPr lang="en-US" sz="2800" b="0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to the input making it capable to learn and perform more complex tasks.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38756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0F6F9DB-7151-E930-2C25-322FC8AA84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55798" y="1376363"/>
            <a:ext cx="8782705" cy="5290871"/>
          </a:xfr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02A2BF72-4A9D-F351-D5A9-EBE20EF6BB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0800"/>
            <a:ext cx="10515600" cy="1325563"/>
          </a:xfrm>
        </p:spPr>
        <p:txBody>
          <a:bodyPr/>
          <a:lstStyle/>
          <a:p>
            <a:r>
              <a:rPr lang="en-IN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Perceptron Cont’d</a:t>
            </a:r>
            <a:br>
              <a:rPr lang="en-IN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28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Types of Activation Function</a:t>
            </a:r>
            <a:endParaRPr lang="en-IN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68518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B8EB6CC-D143-223F-D3EC-D89ABB58A1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75071" y="1325563"/>
            <a:ext cx="9989573" cy="5257746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39F06B19-7DF3-0071-78A9-71474AE2C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IN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Perceptron Cont’d</a:t>
            </a:r>
            <a:br>
              <a:rPr lang="en-IN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28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Types of Activation Function</a:t>
            </a:r>
            <a:endParaRPr lang="en-IN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61947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D9D1E4F-EBDA-6408-13AD-592A733E1A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8435" y="1628598"/>
            <a:ext cx="10715130" cy="5229402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AF241F46-7C35-56AC-7432-933B72EAB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IN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Perceptron Cont’d</a:t>
            </a:r>
            <a:br>
              <a:rPr lang="en-IN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28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Types of Activation Function</a:t>
            </a:r>
            <a:endParaRPr lang="en-IN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30338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E2DA47-356C-F185-C67C-F2D38C7864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80645"/>
            <a:ext cx="11744960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i="0" dirty="0">
                <a:solidFill>
                  <a:schemeClr val="accent1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Choosing The Right Activation Function</a:t>
            </a:r>
            <a:endParaRPr lang="en-IN" sz="3600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96D63C-4F0C-A467-1A9C-A35345BE18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9248"/>
            <a:ext cx="10754360" cy="4351338"/>
          </a:xfrm>
        </p:spPr>
        <p:txBody>
          <a:bodyPr/>
          <a:lstStyle/>
          <a:p>
            <a:pPr algn="just"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basic rule of thumb is if you really don’t know what activation function to use, then simply 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RELU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 it is a general activation function and is used in 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most cases these days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your output is for 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binary classification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then, 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sigmoid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 is a very natural choice for the output layer.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259001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94F659E87B70A419CAE1A5092230E6B" ma:contentTypeVersion="6" ma:contentTypeDescription="Create a new document." ma:contentTypeScope="" ma:versionID="b6d70cd4f9d7c7ef7c89832c49249304">
  <xsd:schema xmlns:xsd="http://www.w3.org/2001/XMLSchema" xmlns:xs="http://www.w3.org/2001/XMLSchema" xmlns:p="http://schemas.microsoft.com/office/2006/metadata/properties" xmlns:ns2="5dbc6360-c13d-4683-9985-ea1540c9bf75" xmlns:ns3="bdf9c1d3-2a4c-4fde-897a-e4491510ebd4" targetNamespace="http://schemas.microsoft.com/office/2006/metadata/properties" ma:root="true" ma:fieldsID="ce1d6e354ebccf5335fb62c19a9b7a2b" ns2:_="" ns3:_="">
    <xsd:import namespace="5dbc6360-c13d-4683-9985-ea1540c9bf75"/>
    <xsd:import namespace="bdf9c1d3-2a4c-4fde-897a-e4491510ebd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dbc6360-c13d-4683-9985-ea1540c9bf7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3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df9c1d3-2a4c-4fde-897a-e4491510ebd4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6DEC2F5-6704-4C2A-B6BD-5F40EEFD1E3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D2CFC09-737D-47E7-B04C-48B3049E00C6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AE62325E-47F4-46B9-B34A-0C659D59242D}"/>
</file>

<file path=docProps/app.xml><?xml version="1.0" encoding="utf-8"?>
<Properties xmlns="http://schemas.openxmlformats.org/officeDocument/2006/extended-properties" xmlns:vt="http://schemas.openxmlformats.org/officeDocument/2006/docPropsVTypes">
  <TotalTime>1012</TotalTime>
  <Words>814</Words>
  <Application>Microsoft Office PowerPoint</Application>
  <PresentationFormat>Widescreen</PresentationFormat>
  <Paragraphs>103</Paragraphs>
  <Slides>25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6" baseType="lpstr">
      <vt:lpstr>Office Theme</vt:lpstr>
      <vt:lpstr>The Perceptron</vt:lpstr>
      <vt:lpstr>The Perceptron</vt:lpstr>
      <vt:lpstr>The Perceptron</vt:lpstr>
      <vt:lpstr>PowerPoint Presentation</vt:lpstr>
      <vt:lpstr>Activation functions in Neural Networks</vt:lpstr>
      <vt:lpstr>The Perceptron Cont’d Types of Activation Function</vt:lpstr>
      <vt:lpstr>The Perceptron Cont’d Types of Activation Function</vt:lpstr>
      <vt:lpstr>The Perceptron Cont’d Types of Activation Function</vt:lpstr>
      <vt:lpstr>Choosing The Right Activation Function</vt:lpstr>
      <vt:lpstr>Types of Perceptron</vt:lpstr>
      <vt:lpstr>PowerPoint Presentation</vt:lpstr>
      <vt:lpstr>Perceptron Convergence (Learning ) Algorithm</vt:lpstr>
      <vt:lpstr>Perceptron Convergence (Learning ) Algorithm</vt:lpstr>
      <vt:lpstr>Perceptron Convergence (Learning ) Algorithm</vt:lpstr>
      <vt:lpstr>Decision Boundary</vt:lpstr>
      <vt:lpstr>Decision Boundary</vt:lpstr>
      <vt:lpstr>OR GATE Perceptron Training Rule </vt:lpstr>
      <vt:lpstr>OR GATE Perceptron Training Rule </vt:lpstr>
      <vt:lpstr>OR GATE Perceptron Training Rule</vt:lpstr>
      <vt:lpstr>The Exclusive OR problem</vt:lpstr>
      <vt:lpstr>The Exclusive OR problem</vt:lpstr>
      <vt:lpstr>The Exclusive OR problem</vt:lpstr>
      <vt:lpstr>Multi-Layer Perceptron and Its Properties</vt:lpstr>
      <vt:lpstr>Multi-Layer Perceptron and Its Properties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Perceptron</dc:title>
  <dc:creator>selva.gingee@gmail.com</dc:creator>
  <cp:lastModifiedBy>SELVA KUMAR S</cp:lastModifiedBy>
  <cp:revision>29</cp:revision>
  <dcterms:created xsi:type="dcterms:W3CDTF">2022-04-29T10:49:38Z</dcterms:created>
  <dcterms:modified xsi:type="dcterms:W3CDTF">2023-05-03T17:05:42Z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0x010100D94F659E87B70A419CAE1A5092230E6B</vt:lpwstr>
  </property>
</Properties>
</file>